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1"/>
  </p:sldMasterIdLst>
  <p:sldIdLst>
    <p:sldId id="256" r:id="rId2"/>
    <p:sldId id="262" r:id="rId3"/>
    <p:sldId id="257" r:id="rId4"/>
    <p:sldId id="263" r:id="rId5"/>
    <p:sldId id="260" r:id="rId6"/>
    <p:sldId id="264" r:id="rId7"/>
    <p:sldId id="267" r:id="rId8"/>
    <p:sldId id="265" r:id="rId9"/>
    <p:sldId id="266" r:id="rId10"/>
    <p:sldId id="261" r:id="rId11"/>
    <p:sldId id="268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112" y="-2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833AF-BD4D-8440-A48F-CED88DA2D611}" type="datetimeFigureOut">
              <a:rPr lang="en-US" smtClean="0"/>
              <a:t>30/08/11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7061-8CCF-4E45-8576-E7E8D23070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833AF-BD4D-8440-A48F-CED88DA2D611}" type="datetimeFigureOut">
              <a:rPr lang="en-US" smtClean="0"/>
              <a:t>30/08/11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7061-8CCF-4E45-8576-E7E8D23070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833AF-BD4D-8440-A48F-CED88DA2D611}" type="datetimeFigureOut">
              <a:rPr lang="en-US" smtClean="0"/>
              <a:t>30/08/11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7061-8CCF-4E45-8576-E7E8D23070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833AF-BD4D-8440-A48F-CED88DA2D611}" type="datetimeFigureOut">
              <a:rPr lang="en-US" smtClean="0"/>
              <a:t>30/08/11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7061-8CCF-4E45-8576-E7E8D23070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833AF-BD4D-8440-A48F-CED88DA2D611}" type="datetimeFigureOut">
              <a:rPr lang="en-US" smtClean="0"/>
              <a:t>30/08/11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7061-8CCF-4E45-8576-E7E8D23070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833AF-BD4D-8440-A48F-CED88DA2D611}" type="datetimeFigureOut">
              <a:rPr lang="en-US" smtClean="0"/>
              <a:t>30/08/11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7061-8CCF-4E45-8576-E7E8D23070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833AF-BD4D-8440-A48F-CED88DA2D611}" type="datetimeFigureOut">
              <a:rPr lang="en-US" smtClean="0"/>
              <a:t>30/08/11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7061-8CCF-4E45-8576-E7E8D23070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833AF-BD4D-8440-A48F-CED88DA2D611}" type="datetimeFigureOut">
              <a:rPr lang="en-US" smtClean="0"/>
              <a:t>30/08/11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7061-8CCF-4E45-8576-E7E8D23070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833AF-BD4D-8440-A48F-CED88DA2D611}" type="datetimeFigureOut">
              <a:rPr lang="en-US" smtClean="0"/>
              <a:t>30/08/11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7061-8CCF-4E45-8576-E7E8D23070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833AF-BD4D-8440-A48F-CED88DA2D611}" type="datetimeFigureOut">
              <a:rPr lang="en-US" smtClean="0"/>
              <a:t>30/08/11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487061-8CCF-4E45-8576-E7E8D23070D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A833AF-BD4D-8440-A48F-CED88DA2D611}" type="datetimeFigureOut">
              <a:rPr lang="en-US" smtClean="0"/>
              <a:t>30/08/11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487061-8CCF-4E45-8576-E7E8D23070D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DD487061-8CCF-4E45-8576-E7E8D23070D6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99A833AF-BD4D-8440-A48F-CED88DA2D611}" type="datetimeFigureOut">
              <a:rPr lang="en-US" smtClean="0"/>
              <a:t>30/08/11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11legal.wikispaces.co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abc.net.au/news/2011-06-23/high-court-throws-out-bikie-laws/276940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Other responses </a:t>
            </a:r>
            <a:r>
              <a:rPr lang="en-US" dirty="0" smtClean="0"/>
              <a:t>to OMCGs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Year 11 Legal Studies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2462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17841"/>
            <a:ext cx="8913813" cy="914400"/>
          </a:xfrm>
        </p:spPr>
        <p:txBody>
          <a:bodyPr/>
          <a:lstStyle/>
          <a:p>
            <a:r>
              <a:rPr lang="en-US" dirty="0" smtClean="0"/>
              <a:t>Interpreting images</a:t>
            </a:r>
            <a:endParaRPr lang="en-US" dirty="0"/>
          </a:p>
        </p:txBody>
      </p:sp>
      <p:pic>
        <p:nvPicPr>
          <p:cNvPr id="4" name="Content Placeholder 3" descr="Our_Colours.jpe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423" r="-4423"/>
          <a:stretch>
            <a:fillRect/>
          </a:stretch>
        </p:blipFill>
        <p:spPr>
          <a:xfrm>
            <a:off x="-292141" y="1353998"/>
            <a:ext cx="9042441" cy="4822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703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757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Wiki has been updated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u="sng" dirty="0">
                <a:hlinkClick r:id="rId2"/>
              </a:rPr>
              <a:t>http://11legal.wikispaces.com</a:t>
            </a:r>
            <a:endParaRPr lang="en-AU" sz="3600" dirty="0"/>
          </a:p>
          <a:p>
            <a:r>
              <a:rPr lang="en-US" sz="3600" dirty="0"/>
              <a:t>All lessons and resources saved here.</a:t>
            </a:r>
            <a:endParaRPr lang="en-AU" sz="3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7895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Federal legislation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sz="2500" i="1" dirty="0"/>
              <a:t>Crimes Legislation Amendment (Serious and Organised Crime) </a:t>
            </a:r>
            <a:r>
              <a:rPr lang="en-AU" sz="2500" i="1" dirty="0" smtClean="0"/>
              <a:t>Act 2010</a:t>
            </a:r>
            <a:endParaRPr lang="en-AU" sz="2500" dirty="0" smtClean="0"/>
          </a:p>
          <a:p>
            <a:r>
              <a:rPr lang="en-AU" sz="2500" i="1" dirty="0" smtClean="0"/>
              <a:t>Crimes </a:t>
            </a:r>
            <a:r>
              <a:rPr lang="en-AU" sz="2500" i="1" dirty="0"/>
              <a:t>Legislation Amendment (Serious and Organised Crime) </a:t>
            </a:r>
            <a:r>
              <a:rPr lang="en-AU" sz="2500" i="1" dirty="0" smtClean="0"/>
              <a:t>Act (</a:t>
            </a:r>
            <a:r>
              <a:rPr lang="en-AU" sz="2500" i="1" dirty="0"/>
              <a:t>No. 2) </a:t>
            </a:r>
            <a:r>
              <a:rPr lang="en-AU" sz="2500" i="1" dirty="0" smtClean="0"/>
              <a:t>2010</a:t>
            </a:r>
          </a:p>
          <a:p>
            <a:pPr lvl="1"/>
            <a:r>
              <a:rPr lang="en-AU" sz="2200" i="1" dirty="0" smtClean="0"/>
              <a:t>Came into effect on 19 February 2010</a:t>
            </a:r>
          </a:p>
          <a:p>
            <a:pPr lvl="1"/>
            <a:r>
              <a:rPr lang="en-AU" sz="2200" i="1" dirty="0" smtClean="0"/>
              <a:t>Creates a range of measures that enable a uniform, national approach</a:t>
            </a:r>
          </a:p>
          <a:p>
            <a:pPr lvl="1"/>
            <a:r>
              <a:rPr lang="en-AU" sz="2200" i="1" dirty="0" smtClean="0"/>
              <a:t>Its main </a:t>
            </a:r>
            <a:r>
              <a:rPr lang="en-AU" sz="2200" i="1" dirty="0"/>
              <a:t>focus is on unexplained wealth </a:t>
            </a:r>
            <a:r>
              <a:rPr lang="en-AU" sz="2200" i="1" dirty="0" smtClean="0"/>
              <a:t>provisions.</a:t>
            </a:r>
          </a:p>
          <a:p>
            <a:pPr lvl="1"/>
            <a:endParaRPr lang="en-AU" sz="2200" i="1" dirty="0"/>
          </a:p>
          <a:p>
            <a:pPr marL="411480" lvl="1" indent="0">
              <a:buNone/>
            </a:pPr>
            <a:r>
              <a:rPr lang="en-AU" sz="2400" i="1" dirty="0" smtClean="0"/>
              <a:t>The </a:t>
            </a:r>
            <a:r>
              <a:rPr lang="en-AU" sz="2400" i="1" dirty="0"/>
              <a:t>strategy is two </a:t>
            </a:r>
            <a:r>
              <a:rPr lang="en-AU" sz="2400" i="1" dirty="0" smtClean="0"/>
              <a:t>pronged; </a:t>
            </a:r>
            <a:r>
              <a:rPr lang="en-AU" sz="2400" i="1" dirty="0"/>
              <a:t>to remove the profitability of criminal </a:t>
            </a:r>
            <a:r>
              <a:rPr lang="en-AU" sz="2400" i="1" dirty="0" smtClean="0"/>
              <a:t>activity </a:t>
            </a:r>
            <a:r>
              <a:rPr lang="en-AU" sz="2400" i="1" dirty="0"/>
              <a:t>and increase the likelihood of criminals being </a:t>
            </a:r>
            <a:r>
              <a:rPr lang="en-AU" sz="2400" i="1" dirty="0" smtClean="0"/>
              <a:t>caught.</a:t>
            </a:r>
            <a:endParaRPr lang="en-AU" sz="2200" i="1" dirty="0" smtClean="0"/>
          </a:p>
          <a:p>
            <a:pPr marL="411480" lvl="1" indent="0">
              <a:buNone/>
            </a:pPr>
            <a:endParaRPr lang="en-AU" i="1" dirty="0" smtClean="0"/>
          </a:p>
        </p:txBody>
      </p:sp>
    </p:spTree>
    <p:extLst>
      <p:ext uri="{BB962C8B-B14F-4D97-AF65-F5344CB8AC3E}">
        <p14:creationId xmlns:p14="http://schemas.microsoft.com/office/powerpoint/2010/main" val="1513410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National strategies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sz="2500" dirty="0"/>
              <a:t>Commonwealth Organised Crime Strategic Framework</a:t>
            </a:r>
          </a:p>
          <a:p>
            <a:pPr lvl="1"/>
            <a:r>
              <a:rPr lang="en-AU" sz="2200" dirty="0"/>
              <a:t>Aims to improve intelligence and information sharing among </a:t>
            </a:r>
            <a:r>
              <a:rPr lang="en-AU" sz="2200" dirty="0" smtClean="0"/>
              <a:t>agencies</a:t>
            </a:r>
          </a:p>
          <a:p>
            <a:pPr lvl="1"/>
            <a:endParaRPr lang="en-US" sz="2200" dirty="0"/>
          </a:p>
          <a:p>
            <a:r>
              <a:rPr lang="en-AU" sz="2500" dirty="0" smtClean="0"/>
              <a:t>National </a:t>
            </a:r>
            <a:r>
              <a:rPr lang="en-AU" sz="2500" dirty="0"/>
              <a:t>Response </a:t>
            </a:r>
            <a:r>
              <a:rPr lang="en-AU" sz="2500" dirty="0" smtClean="0"/>
              <a:t>Plan</a:t>
            </a:r>
          </a:p>
          <a:p>
            <a:pPr lvl="1"/>
            <a:r>
              <a:rPr lang="en-AU" sz="2200" dirty="0" smtClean="0"/>
              <a:t>Cooperation between state, territory and national governments to develop </a:t>
            </a:r>
            <a:r>
              <a:rPr lang="en-US" sz="2200" dirty="0" smtClean="0"/>
              <a:t>strategic </a:t>
            </a:r>
            <a:r>
              <a:rPr lang="en-US" sz="2200" dirty="0"/>
              <a:t>principles and protocols to underpin a national response to </a:t>
            </a:r>
            <a:r>
              <a:rPr lang="en-US" sz="2200" dirty="0" err="1"/>
              <a:t>organised</a:t>
            </a:r>
            <a:r>
              <a:rPr lang="en-US" sz="2200" dirty="0"/>
              <a:t> crime</a:t>
            </a:r>
            <a:r>
              <a:rPr lang="en-AU" sz="2200" dirty="0"/>
              <a:t> </a:t>
            </a:r>
            <a:endParaRPr lang="en-AU" sz="2200" dirty="0" smtClean="0"/>
          </a:p>
          <a:p>
            <a:pPr marL="411480" lvl="1" indent="0">
              <a:buNone/>
            </a:pPr>
            <a:endParaRPr lang="en-AU" dirty="0" smtClean="0"/>
          </a:p>
          <a:p>
            <a:r>
              <a:rPr lang="en-AU" sz="2500" dirty="0"/>
              <a:t>Serious and Organised Crime National Intelligence Task Force (</a:t>
            </a:r>
            <a:r>
              <a:rPr lang="en-AU" sz="2500" dirty="0" smtClean="0"/>
              <a:t>SOCNITF) 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2355030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Recent challenges to legal responses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4021"/>
            <a:ext cx="7620000" cy="5116779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2400" b="1" dirty="0" smtClean="0"/>
              <a:t>South Australia</a:t>
            </a:r>
          </a:p>
          <a:p>
            <a:pPr marL="114300" indent="0">
              <a:buNone/>
            </a:pPr>
            <a:r>
              <a:rPr lang="en-US" sz="1800" dirty="0"/>
              <a:t>http://</a:t>
            </a:r>
            <a:r>
              <a:rPr lang="en-US" sz="1800" dirty="0" err="1"/>
              <a:t>www.youtube.com</a:t>
            </a:r>
            <a:r>
              <a:rPr lang="en-US" sz="1800" dirty="0"/>
              <a:t>/</a:t>
            </a:r>
            <a:r>
              <a:rPr lang="en-US" sz="1800" dirty="0" err="1"/>
              <a:t>watch?v</a:t>
            </a:r>
            <a:r>
              <a:rPr lang="en-US" sz="1800" dirty="0"/>
              <a:t>=rs5XnGNuzt8</a:t>
            </a:r>
            <a:endParaRPr lang="en-US" sz="1800" dirty="0" smtClean="0"/>
          </a:p>
          <a:p>
            <a:r>
              <a:rPr lang="en-US" sz="2400" dirty="0" smtClean="0"/>
              <a:t>Two High Court cases have found parts of the SA OMCG legislation unconstitutional and invalid.</a:t>
            </a:r>
          </a:p>
          <a:p>
            <a:r>
              <a:rPr lang="en-US" sz="2400" dirty="0" smtClean="0"/>
              <a:t>SA legislation required that a judge impose control orders on OMCGs at the request of the Attorney General.</a:t>
            </a:r>
            <a:endParaRPr lang="en-US" sz="2400" dirty="0" smtClean="0"/>
          </a:p>
          <a:p>
            <a:r>
              <a:rPr lang="en-US" sz="2400" dirty="0" smtClean="0"/>
              <a:t>November 2010: The High Court ruled 6-1 that the law was invalid, because it:</a:t>
            </a:r>
          </a:p>
          <a:p>
            <a:pPr lvl="1"/>
            <a:r>
              <a:rPr lang="en-US" sz="2200" dirty="0" smtClean="0"/>
              <a:t>Undermined the independence of the courts (separation of powers)</a:t>
            </a:r>
          </a:p>
          <a:p>
            <a:pPr lvl="1"/>
            <a:r>
              <a:rPr lang="en-US" sz="2200" dirty="0" smtClean="0"/>
              <a:t>Forced the court to find people guilty “based on assumptions”.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69131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 legal response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7978"/>
            <a:ext cx="7620000" cy="5102822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SA’s </a:t>
            </a:r>
            <a:r>
              <a:rPr lang="en-US" dirty="0"/>
              <a:t>response is to address the issues raised by the High Court, amend the legislation and introduce new statutes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21 August 2011:  </a:t>
            </a:r>
            <a:r>
              <a:rPr lang="en-AU" dirty="0"/>
              <a:t>Attorney-General John Rau is set to unveil </a:t>
            </a:r>
            <a:r>
              <a:rPr lang="en-AU" dirty="0" smtClean="0"/>
              <a:t>new </a:t>
            </a:r>
            <a:r>
              <a:rPr lang="en-AU" dirty="0"/>
              <a:t>laws and significant amendments to existing organised crime </a:t>
            </a:r>
            <a:r>
              <a:rPr lang="en-AU" dirty="0" smtClean="0"/>
              <a:t>legislation.</a:t>
            </a:r>
            <a:endParaRPr lang="en-AU" dirty="0"/>
          </a:p>
          <a:p>
            <a:endParaRPr lang="en-US" dirty="0"/>
          </a:p>
          <a:p>
            <a:pPr fontAlgn="base"/>
            <a:r>
              <a:rPr lang="en-AU" dirty="0"/>
              <a:t>The new law </a:t>
            </a:r>
            <a:r>
              <a:rPr lang="en-AU" dirty="0" smtClean="0"/>
              <a:t>will </a:t>
            </a:r>
            <a:r>
              <a:rPr lang="en-AU" dirty="0"/>
              <a:t>criminalise participation in a criminal organisation - effectively a ban on being a member of a gang declared a criminal </a:t>
            </a:r>
            <a:r>
              <a:rPr lang="en-AU" dirty="0" smtClean="0"/>
              <a:t>organisation. </a:t>
            </a:r>
          </a:p>
          <a:p>
            <a:pPr fontAlgn="base"/>
            <a:r>
              <a:rPr lang="en-AU" dirty="0" smtClean="0"/>
              <a:t>The legislation </a:t>
            </a:r>
            <a:r>
              <a:rPr lang="en-AU" dirty="0"/>
              <a:t>is aimed at targeting gangs at organisational </a:t>
            </a:r>
            <a:r>
              <a:rPr lang="en-AU" dirty="0" smtClean="0"/>
              <a:t>level.</a:t>
            </a:r>
            <a:endParaRPr lang="en-AU" dirty="0"/>
          </a:p>
          <a:p>
            <a:pPr fontAlgn="base"/>
            <a:r>
              <a:rPr lang="en-AU" dirty="0"/>
              <a:t>Under the new law, a criminal group will be defined as a group of two or more whose aim is to enable or commit either a serious offence that will benefit the group and its associates, or a serious violent offence.</a:t>
            </a:r>
          </a:p>
          <a:p>
            <a:pPr marL="11430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3730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now?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500" dirty="0" smtClean="0">
                <a:solidFill>
                  <a:srgbClr val="000000"/>
                </a:solidFill>
              </a:rPr>
              <a:t>While there are no laws in force…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pPr marL="114300" indent="0">
              <a:buNone/>
            </a:pPr>
            <a:r>
              <a:rPr lang="en-US" dirty="0" smtClean="0"/>
              <a:t>http</a:t>
            </a:r>
            <a:r>
              <a:rPr lang="en-US" dirty="0"/>
              <a:t>://www.youtube.com/watch?v=</a:t>
            </a:r>
            <a:r>
              <a:rPr lang="en-US" dirty="0" smtClean="0"/>
              <a:t>JOZRUUXr3iA</a:t>
            </a:r>
          </a:p>
          <a:p>
            <a:endParaRPr lang="en-US" dirty="0" smtClean="0"/>
          </a:p>
          <a:p>
            <a:r>
              <a:rPr lang="en-US" sz="2500" dirty="0" smtClean="0"/>
              <a:t>New laws introduced…</a:t>
            </a:r>
          </a:p>
          <a:p>
            <a:endParaRPr lang="en-US" dirty="0" smtClean="0"/>
          </a:p>
          <a:p>
            <a:pPr marL="114300" indent="0">
              <a:buNone/>
            </a:pPr>
            <a:r>
              <a:rPr lang="en-US" dirty="0"/>
              <a:t>http://</a:t>
            </a:r>
            <a:r>
              <a:rPr lang="en-US" dirty="0" err="1"/>
              <a:t>www.youtube.com</a:t>
            </a:r>
            <a:r>
              <a:rPr lang="en-US" dirty="0"/>
              <a:t>/</a:t>
            </a:r>
            <a:r>
              <a:rPr lang="en-US" dirty="0" err="1"/>
              <a:t>watch?v</a:t>
            </a:r>
            <a:r>
              <a:rPr lang="en-US" dirty="0"/>
              <a:t>=fQWBQB02RPk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021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Recent challenges: NSW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July 2011: </a:t>
            </a:r>
            <a:r>
              <a:rPr lang="en-AU" dirty="0"/>
              <a:t>Crimes (Criminal Organisations Control) </a:t>
            </a:r>
            <a:r>
              <a:rPr lang="en-AU" dirty="0" smtClean="0"/>
              <a:t>Act</a:t>
            </a:r>
            <a:r>
              <a:rPr lang="en-US" dirty="0" smtClean="0"/>
              <a:t> found invalid and unconstitutional by the High Court.</a:t>
            </a:r>
          </a:p>
          <a:p>
            <a:r>
              <a:rPr lang="en-AU" dirty="0"/>
              <a:t>The High Court said it was concerned the law lacked any right for defendants to appeal and any regard for the normal rules of evidence.</a:t>
            </a:r>
          </a:p>
          <a:p>
            <a:endParaRPr lang="en-US" dirty="0" smtClean="0"/>
          </a:p>
          <a:p>
            <a:r>
              <a:rPr lang="en-AU" dirty="0" smtClean="0"/>
              <a:t>NSW </a:t>
            </a:r>
            <a:r>
              <a:rPr lang="en-AU" dirty="0"/>
              <a:t>P</a:t>
            </a:r>
            <a:r>
              <a:rPr lang="en-AU" dirty="0" smtClean="0"/>
              <a:t>olice Commissioner applied </a:t>
            </a:r>
            <a:r>
              <a:rPr lang="en-AU" dirty="0"/>
              <a:t>to have the Hells Angels Motorcycle Club declared a criminal organisation.</a:t>
            </a:r>
            <a:r>
              <a:rPr lang="en-AU" dirty="0"/>
              <a:t> </a:t>
            </a:r>
            <a:endParaRPr lang="en-AU" dirty="0" smtClean="0"/>
          </a:p>
          <a:p>
            <a:r>
              <a:rPr lang="en-AU" dirty="0"/>
              <a:t>Justice Peter McClellan </a:t>
            </a:r>
            <a:r>
              <a:rPr lang="en-AU" dirty="0" smtClean="0"/>
              <a:t>dismissed </a:t>
            </a:r>
            <a:r>
              <a:rPr lang="en-AU" dirty="0"/>
              <a:t>the Supreme Court application</a:t>
            </a:r>
            <a:r>
              <a:rPr lang="en-AU" dirty="0"/>
              <a:t> </a:t>
            </a:r>
            <a:r>
              <a:rPr lang="en-AU" dirty="0" smtClean="0"/>
              <a:t>because of the High Court ruling.</a:t>
            </a:r>
          </a:p>
          <a:p>
            <a:r>
              <a:rPr lang="en-US" dirty="0"/>
              <a:t> </a:t>
            </a:r>
            <a:r>
              <a:rPr lang="en-AU" dirty="0" smtClean="0"/>
              <a:t>He ordered </a:t>
            </a:r>
            <a:r>
              <a:rPr lang="en-AU" dirty="0"/>
              <a:t>the state to pay the legal costs of Mr </a:t>
            </a:r>
            <a:r>
              <a:rPr lang="en-AU" dirty="0" err="1"/>
              <a:t>Wainohu</a:t>
            </a:r>
            <a:r>
              <a:rPr lang="en-AU" dirty="0"/>
              <a:t>, estimated to be more than $300,000.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00721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Good news?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US" dirty="0">
                <a:hlinkClick r:id="rId2"/>
              </a:rPr>
              <a:t>http://www.abc.net.au/news/2011-06-23/high-court-throws-out-bikie-laws/</a:t>
            </a:r>
            <a:r>
              <a:rPr lang="en-US" dirty="0" smtClean="0">
                <a:hlinkClick r:id="rId2"/>
              </a:rPr>
              <a:t>2769400</a:t>
            </a:r>
            <a:endParaRPr lang="en-US" dirty="0" smtClean="0"/>
          </a:p>
          <a:p>
            <a:endParaRPr lang="en-US" sz="2600" dirty="0"/>
          </a:p>
          <a:p>
            <a:r>
              <a:rPr lang="en-US" sz="2600" dirty="0" smtClean="0"/>
              <a:t>NSW Attorney General Greg Smith intends to draft new legislation addressing the problems of OMCGs in a manner that will be upheld by the High Court.</a:t>
            </a:r>
          </a:p>
          <a:p>
            <a:endParaRPr lang="en-US" sz="2600" dirty="0"/>
          </a:p>
          <a:p>
            <a:r>
              <a:rPr lang="en-US" sz="2600" dirty="0" smtClean="0"/>
              <a:t>In the meantime, how to tackle OMCGs?</a:t>
            </a:r>
          </a:p>
          <a:p>
            <a:pPr marL="114300" indent="0">
              <a:buNone/>
            </a:pPr>
            <a:r>
              <a:rPr lang="en-US" sz="2000" dirty="0"/>
              <a:t>http://</a:t>
            </a:r>
            <a:r>
              <a:rPr lang="en-US" sz="2000" dirty="0" err="1"/>
              <a:t>www.youtube.com</a:t>
            </a:r>
            <a:r>
              <a:rPr lang="en-US" sz="2000" dirty="0"/>
              <a:t>/</a:t>
            </a:r>
            <a:r>
              <a:rPr lang="en-US" sz="2000" dirty="0" err="1"/>
              <a:t>watch?v</a:t>
            </a:r>
            <a:r>
              <a:rPr lang="en-US" sz="2000" dirty="0"/>
              <a:t>=bfi1hUSCevE&amp;feature=related</a:t>
            </a:r>
          </a:p>
        </p:txBody>
      </p:sp>
    </p:spTree>
    <p:extLst>
      <p:ext uri="{BB962C8B-B14F-4D97-AF65-F5344CB8AC3E}">
        <p14:creationId xmlns:p14="http://schemas.microsoft.com/office/powerpoint/2010/main" val="5735835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138</TotalTime>
  <Words>580</Words>
  <Application>Microsoft Macintosh PowerPoint</Application>
  <PresentationFormat>On-screen Show (4:3)</PresentationFormat>
  <Paragraphs>59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Adjacency</vt:lpstr>
      <vt:lpstr>Other responses to OMCGs</vt:lpstr>
      <vt:lpstr>Wiki has been updated</vt:lpstr>
      <vt:lpstr>Federal legislation</vt:lpstr>
      <vt:lpstr>National strategies</vt:lpstr>
      <vt:lpstr>Recent challenges to legal responses</vt:lpstr>
      <vt:lpstr>SA legal response</vt:lpstr>
      <vt:lpstr>What now?</vt:lpstr>
      <vt:lpstr>Recent challenges: NSW</vt:lpstr>
      <vt:lpstr>Good news?</vt:lpstr>
      <vt:lpstr>Interpreting images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Other legal responses to OMCGs</dc:title>
  <dc:creator>Jacqueline Perl</dc:creator>
  <cp:lastModifiedBy>Jacqueline Perl</cp:lastModifiedBy>
  <cp:revision>10</cp:revision>
  <dcterms:created xsi:type="dcterms:W3CDTF">2011-08-27T11:21:38Z</dcterms:created>
  <dcterms:modified xsi:type="dcterms:W3CDTF">2011-08-30T09:02:30Z</dcterms:modified>
</cp:coreProperties>
</file>